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fe124a4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fe124a4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aren’t specific, the LLM won’t do exactly what we were hoping for.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I asked “write code to track my sleep”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asked </a:t>
            </a:r>
            <a:r>
              <a:rPr lang="en" u="sng"/>
              <a:t>you</a:t>
            </a:r>
            <a:r>
              <a:rPr lang="en"/>
              <a:t> to do this, you’d have questions too! What language? What data do you have? What format?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fe124a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fe124a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use more specific language though - telling it to </a:t>
            </a:r>
            <a:r>
              <a:rPr lang="en"/>
              <a:t>declare</a:t>
            </a:r>
            <a:r>
              <a:rPr lang="en"/>
              <a:t> a variable in Java for example - we should get code in the response.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the trick - we get out what we put in.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specific, you will generally receive high quality responses.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(If you have time, go back to the LLM and generate code with loops - examples: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“Write code to count to 10 in Java”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“Write Java code to find all of the prime numbers between 0 and 100”)</a:t>
            </a:r>
            <a:endParaRPr i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09ac05c9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09ac05c9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what we’ll focus on in these very short activities.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come back a few more times to talk about how to do “</a:t>
            </a:r>
            <a:r>
              <a:rPr b="1" lang="en"/>
              <a:t>prompt engineering</a:t>
            </a:r>
            <a:r>
              <a:rPr lang="en"/>
              <a:t>” to get better </a:t>
            </a:r>
            <a:r>
              <a:rPr lang="en"/>
              <a:t>responses, and “</a:t>
            </a:r>
            <a:r>
              <a:rPr b="1" lang="en"/>
              <a:t>software verification</a:t>
            </a:r>
            <a:r>
              <a:rPr lang="en"/>
              <a:t>” techniques to be sure we are safe about generated code.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baa94b4e8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baa94b4e8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me anything!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time, and please consider participating in our survey!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baa94b4e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baa94b4e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0575193e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0575193e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outline of the 4 activities (in-class).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From our SIGCSE 2024 paper:</a:t>
            </a:r>
            <a:endParaRPr i="1">
              <a:solidFill>
                <a:schemeClr val="dk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“Our position is as follows: </a:t>
            </a:r>
            <a:endParaRPr>
              <a:solidFill>
                <a:schemeClr val="dk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As AI-generated code becomes the norm for professional developers, CS education needs to shift to incorporate these new tools. </a:t>
            </a:r>
            <a:endParaRPr>
              <a:solidFill>
                <a:schemeClr val="dk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However, redirecting the focus of CS1 courses to more abstract concepts using LLMs can lead to less-secure code generation and novice programmers dealing mainly with black boxes. </a:t>
            </a:r>
            <a:endParaRPr>
              <a:solidFill>
                <a:schemeClr val="dk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elvetica"/>
                <a:ea typeface="Helvetica"/>
                <a:cs typeface="Helvetica"/>
                <a:sym typeface="Helvetica"/>
              </a:rPr>
              <a:t>Instead, students need to know not only how to interface with the tools but also how to critically verify the code generated for them.”</a:t>
            </a:r>
            <a:endParaRPr>
              <a:solidFill>
                <a:schemeClr val="dk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baa94b4e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baa94b4e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“Who are you and why are you here??”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Hi! My name is Dr. ______ and I am part of a collaborative team of Computer Science researchers and instructors from UTSA, UAlbany, and Texas State.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research effort is affectionately called “</a:t>
            </a:r>
            <a:r>
              <a:rPr b="1" lang="en"/>
              <a:t>CS1 with a side of AI</a:t>
            </a:r>
            <a:r>
              <a:rPr lang="en"/>
              <a:t>”, and our goal is to introduce you to large </a:t>
            </a:r>
            <a:r>
              <a:rPr lang="en"/>
              <a:t>language</a:t>
            </a:r>
            <a:r>
              <a:rPr lang="en"/>
              <a:t> </a:t>
            </a:r>
            <a:r>
              <a:rPr lang="en"/>
              <a:t>models</a:t>
            </a:r>
            <a:r>
              <a:rPr lang="en"/>
              <a:t> (LLMs), providing you with an understanding of how they work, in order to be able to </a:t>
            </a:r>
            <a:r>
              <a:rPr lang="en"/>
              <a:t>effectively</a:t>
            </a:r>
            <a:r>
              <a:rPr lang="en"/>
              <a:t> and securely use them for programming tasks, here in CS1 and beyond.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would take the time to participate in our online survey, we would </a:t>
            </a:r>
            <a:r>
              <a:rPr lang="en"/>
              <a:t>greatly</a:t>
            </a:r>
            <a:r>
              <a:rPr lang="en"/>
              <a:t> appreciate your feedback. Please look for 1 more (shorter!) survey </a:t>
            </a:r>
            <a:r>
              <a:rPr lang="en"/>
              <a:t>toward</a:t>
            </a:r>
            <a:r>
              <a:rPr lang="en"/>
              <a:t> the end of the </a:t>
            </a:r>
            <a:r>
              <a:rPr lang="en"/>
              <a:t>semester as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only survey you twice.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collect this data in order to assess how impactful this </a:t>
            </a:r>
            <a:r>
              <a:rPr lang="en"/>
              <a:t>information</a:t>
            </a:r>
            <a:r>
              <a:rPr lang="en"/>
              <a:t> and the AI tools in general are on your CS/programming education.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note that </a:t>
            </a:r>
            <a:r>
              <a:rPr b="1" lang="en"/>
              <a:t>these surveys and participation in our study are not a requirement of this course and in no way affect your grades. </a:t>
            </a:r>
            <a:r>
              <a:rPr lang="en"/>
              <a:t>It is completely voluntary.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 at all during this semester about our work, please reach out to any member of our team.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baa94b4e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baa94b4e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So, that’s who I am, let’s start in on our first activity: introduction to Artificial Intelligence &amp; large language models (LLMs)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By a show of hands, how many here have already used LLMs like ChatGPT?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0575193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0575193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or not you have experience, did you know that you have a </a:t>
            </a:r>
            <a:r>
              <a:rPr b="1" lang="en" u="sng"/>
              <a:t>free </a:t>
            </a:r>
            <a:r>
              <a:rPr b="1" lang="en" u="sng"/>
              <a:t>personal tutor </a:t>
            </a:r>
            <a:r>
              <a:rPr lang="en"/>
              <a:t>for all of your classes??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have impressive capabilities AND they’re free!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You know what they say about free stuff though, right? </a:t>
            </a:r>
            <a:r>
              <a:rPr lang="en"/>
              <a:t>If the product is free, </a:t>
            </a:r>
            <a:r>
              <a:rPr b="1" lang="en"/>
              <a:t>you are the product.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type or upload - assume they are watching (and saving!) your information. All of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learning/education tasks, this really isn’t an issue though. AND there are no stupid questions, so ask away! Day or night, 24/7/365..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you to leverage these tools because we see how prolific they are </a:t>
            </a:r>
            <a:r>
              <a:rPr lang="en"/>
              <a:t>becoming</a:t>
            </a:r>
            <a:r>
              <a:rPr lang="en"/>
              <a:t> on the job - these agents are integrated into </a:t>
            </a:r>
            <a:r>
              <a:rPr lang="en"/>
              <a:t>development</a:t>
            </a:r>
            <a:r>
              <a:rPr lang="en"/>
              <a:t> environments </a:t>
            </a:r>
            <a:r>
              <a:rPr i="1" lang="en"/>
              <a:t>(you all use Dr. Java to code, right? The </a:t>
            </a:r>
            <a:r>
              <a:rPr i="1" lang="en"/>
              <a:t>environments</a:t>
            </a:r>
            <a:r>
              <a:rPr i="1" lang="en"/>
              <a:t> on the job might be Eclipse or IntelliJ, and they have CoPilot)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baa94b4e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baa94b4e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models are extremely well trained.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ask it for basic facts, but we wanted to demonstrate how they are particularly useful in </a:t>
            </a:r>
            <a:r>
              <a:rPr b="1" lang="en"/>
              <a:t>computer science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a new topic? Ask an LLM!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CS1 - it can help you review, prepare for tests, and go beyond the course!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baa94b4e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baa94b4e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CS1, these tools will still be useful, and even more so as they continue to improve.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baa94b4e8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baa94b4e8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let’s try an experiment - open a </a:t>
            </a:r>
            <a:r>
              <a:rPr lang="en"/>
              <a:t>browser</a:t>
            </a:r>
            <a:r>
              <a:rPr lang="en"/>
              <a:t> and go to this site.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the LLM to generate some code - any code! Think of something and just type it 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(do it together - slowly walk through getting to the website, entering a prompt, etc)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r>
              <a:rPr lang="en"/>
              <a:t> did you get out?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i="1" lang="en"/>
              <a:t>Engage the </a:t>
            </a:r>
            <a:r>
              <a:rPr i="1" lang="en"/>
              <a:t>audience, asking what they asked the LLM for, whether or not they got what they wanted/expected)</a:t>
            </a:r>
            <a:endParaRPr i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gemini.google.com" TargetMode="External"/><Relationship Id="rId4" Type="http://schemas.openxmlformats.org/officeDocument/2006/relationships/hyperlink" Target="http://gemini.google.com" TargetMode="External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gemini.google.com" TargetMode="External"/><Relationship Id="rId4" Type="http://schemas.openxmlformats.org/officeDocument/2006/relationships/hyperlink" Target="http://gemini.google.com" TargetMode="External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hyperlink" Target="https://www.albany.edu/cehc/faculty/kimberly-cornell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s://davidleepatrick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ites.google.com/view/amandafernandez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hyperlink" Target="https://sciences.utsa.edu/faculty/profiles/gomez-mauricio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emini.google.com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openai.com/gpt-4" TargetMode="External"/><Relationship Id="rId6" Type="http://schemas.openxmlformats.org/officeDocument/2006/relationships/image" Target="../media/image3.png"/><Relationship Id="rId7" Type="http://schemas.openxmlformats.org/officeDocument/2006/relationships/hyperlink" Target="https://blogs.microsoft.com/blog/2023/09/21/announcing-microsoft-copilot-your-everyday-ai-companion/" TargetMode="External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gemini.google.com" TargetMode="External"/><Relationship Id="rId4" Type="http://schemas.openxmlformats.org/officeDocument/2006/relationships/hyperlink" Target="http://gemini.goog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Helvetica"/>
                <a:ea typeface="Helvetica"/>
                <a:cs typeface="Helvetica"/>
                <a:sym typeface="Helvetica"/>
              </a:rPr>
              <a:t>CS1 with a Side of AI</a:t>
            </a:r>
            <a:r>
              <a:rPr lang="en" sz="3000">
                <a:solidFill>
                  <a:schemeClr val="lt1"/>
                </a:solidFill>
                <a:latin typeface="Helvetica"/>
                <a:ea typeface="Helvetica"/>
                <a:cs typeface="Helvetica"/>
                <a:sym typeface="Helvetica"/>
              </a:rPr>
              <a:t>: </a:t>
            </a:r>
            <a:endParaRPr sz="3000">
              <a:solidFill>
                <a:schemeClr val="lt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Helvetica"/>
                <a:ea typeface="Helvetica"/>
                <a:cs typeface="Helvetica"/>
                <a:sym typeface="Helvetica"/>
              </a:rPr>
              <a:t>Teaching Software Verification for Secure Code </a:t>
            </a:r>
            <a:endParaRPr sz="3000">
              <a:solidFill>
                <a:schemeClr val="lt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Helvetica"/>
                <a:ea typeface="Helvetica"/>
                <a:cs typeface="Helvetica"/>
                <a:sym typeface="Helvetica"/>
              </a:rPr>
              <a:t>in the Era of Generative AI</a:t>
            </a:r>
            <a:endParaRPr sz="73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69550" y="3061125"/>
            <a:ext cx="29136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FEFEF"/>
                </a:solidFill>
              </a:rPr>
              <a:t>In-class Activities </a:t>
            </a:r>
            <a:endParaRPr b="1" sz="13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EFEF"/>
                </a:solidFill>
              </a:rPr>
              <a:t>(10-15 minutes each)</a:t>
            </a:r>
            <a:endParaRPr sz="1300">
              <a:solidFill>
                <a:srgbClr val="EFEFE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447775" y="4627550"/>
            <a:ext cx="36963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Amanda Fernandez, University of Texas at San Antonio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Kimberly Cornell, University at Albany SUNY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50425" y="2839725"/>
            <a:ext cx="4134996" cy="220536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Let’s do this!</a:t>
            </a:r>
            <a:endParaRPr b="1" i="1"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43047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a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gemini.google.com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the LLM to generate code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Copy &amp; paste it into your IDE</a:t>
            </a:r>
            <a:r>
              <a:rPr b="1" lang="en"/>
              <a:t> </a:t>
            </a:r>
            <a:endParaRPr b="1"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32350" y="3110725"/>
            <a:ext cx="43047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What went wrong?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Did the code compile?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Does it work correctly?</a:t>
            </a:r>
            <a:endParaRPr i="1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850" y="1516975"/>
            <a:ext cx="3430608" cy="34352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2"/>
          <p:cNvSpPr/>
          <p:nvPr/>
        </p:nvSpPr>
        <p:spPr>
          <a:xfrm>
            <a:off x="4912775" y="397925"/>
            <a:ext cx="3983100" cy="910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write code to track my sleep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50425" y="2839725"/>
            <a:ext cx="4134996" cy="220536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Let’s do this!</a:t>
            </a:r>
            <a:endParaRPr b="1" i="1"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152475"/>
            <a:ext cx="43047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a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gemini.google.com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the LLM to generate code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Copy &amp; paste it into your IDE</a:t>
            </a:r>
            <a:r>
              <a:rPr b="1" lang="en"/>
              <a:t> </a:t>
            </a:r>
            <a:endParaRPr b="1"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4912775" y="397925"/>
            <a:ext cx="3983100" cy="910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declare a variable in java for keeping track of how many hours I've slept</a:t>
            </a:r>
            <a:endParaRPr b="1"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432350" y="3110725"/>
            <a:ext cx="43047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What went wrong?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Did the code compile?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Does it work correctly?</a:t>
            </a:r>
            <a:endParaRPr i="1"/>
          </a:p>
        </p:txBody>
      </p:sp>
      <p:pic>
        <p:nvPicPr>
          <p:cNvPr id="146" name="Google Shape;146;p23"/>
          <p:cNvPicPr preferRelativeResize="0"/>
          <p:nvPr/>
        </p:nvPicPr>
        <p:blipFill rotWithShape="1">
          <a:blip r:embed="rId5">
            <a:alphaModFix/>
          </a:blip>
          <a:srcRect b="0" l="0" r="0" t="5775"/>
          <a:stretch/>
        </p:blipFill>
        <p:spPr>
          <a:xfrm>
            <a:off x="5211125" y="1730300"/>
            <a:ext cx="3386376" cy="3326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Activity 1 goal</a:t>
            </a:r>
            <a:r>
              <a:rPr lang="en"/>
              <a:t>: learn to use LLMs as a tutor for computer science.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Looking ahead</a:t>
            </a:r>
            <a:r>
              <a:rPr lang="en"/>
              <a:t>: </a:t>
            </a:r>
            <a:r>
              <a:rPr b="1" lang="en"/>
              <a:t>in 3 future activities </a:t>
            </a:r>
            <a:r>
              <a:rPr lang="en"/>
              <a:t>we’ll cover:</a:t>
            </a:r>
            <a:endParaRPr/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“Prompt engineering” </a:t>
            </a:r>
            <a:r>
              <a:rPr i="1" lang="en"/>
              <a:t>to get better responses from the LLM</a:t>
            </a:r>
            <a:endParaRPr i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"/>
              <a:t>“</a:t>
            </a:r>
            <a:r>
              <a:rPr lang="en"/>
              <a:t>Software verification” </a:t>
            </a:r>
            <a:r>
              <a:rPr i="1" lang="en"/>
              <a:t>to ensure we’re being safe about generated code</a:t>
            </a:r>
            <a:endParaRPr i="1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Practice!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2150850"/>
            <a:ext cx="8520600" cy="11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Q&amp;A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instructors ———————————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recommended script is included in the speaker notes for each slide, beginning with slide 4.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Engage the audience wherever possible.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Be open to Q&amp;A, if/as time permits.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5250"/>
            <a:ext cx="85206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CS1 with a Side of AI: </a:t>
            </a:r>
            <a:r>
              <a:rPr lang="en" sz="1500">
                <a:solidFill>
                  <a:schemeClr val="dk2"/>
                </a:solidFill>
              </a:rPr>
              <a:t>Teaching Software Verification for Secure Code in the Era of Generative AI</a:t>
            </a:r>
            <a:endParaRPr sz="15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2140475"/>
            <a:ext cx="8292900" cy="29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</a:rPr>
              <a:t>LLM activities</a:t>
            </a:r>
            <a:r>
              <a:rPr lang="en" sz="1400">
                <a:solidFill>
                  <a:schemeClr val="dk1"/>
                </a:solidFill>
              </a:rPr>
              <a:t> (10-15 min in-class):</a:t>
            </a:r>
            <a:endParaRPr sz="1400">
              <a:solidFill>
                <a:schemeClr val="dk1"/>
              </a:solidFill>
            </a:endParaRPr>
          </a:p>
          <a:p>
            <a:pPr indent="-317500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Introductory </a:t>
            </a:r>
            <a:r>
              <a:rPr lang="en" sz="700">
                <a:solidFill>
                  <a:schemeClr val="dk1"/>
                </a:solidFill>
              </a:rPr>
              <a:t>*need Google account</a:t>
            </a:r>
            <a:endParaRPr sz="7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Goal: Learn to use LLM as a tutor.</a:t>
            </a:r>
            <a:endParaRPr i="1" sz="10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Create code with variables, conditionals, loops.</a:t>
            </a:r>
            <a:endParaRPr i="1" sz="10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Evaluate - copy/paste into IDE to verify the code compiles &amp; runs.</a:t>
            </a:r>
            <a:br>
              <a:rPr i="1" lang="en" sz="1000">
                <a:solidFill>
                  <a:schemeClr val="dk1"/>
                </a:solidFill>
              </a:rPr>
            </a:br>
            <a:endParaRPr i="1" sz="1000">
              <a:solidFill>
                <a:schemeClr val="dk1"/>
              </a:solidFill>
            </a:endParaRPr>
          </a:p>
          <a:p>
            <a:pPr indent="-317500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Prompt engineering</a:t>
            </a:r>
            <a:endParaRPr sz="14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Goal: Learn guidelines to prompt effectively.</a:t>
            </a:r>
            <a:endParaRPr i="1" sz="10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Create basic methods.</a:t>
            </a:r>
            <a:endParaRPr i="1" sz="10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Evaluate - verify the method does what it is supposed to do.</a:t>
            </a:r>
            <a:br>
              <a:rPr i="1" lang="en" sz="1000">
                <a:solidFill>
                  <a:schemeClr val="dk1"/>
                </a:solidFill>
              </a:rPr>
            </a:br>
            <a:endParaRPr i="1" sz="1000">
              <a:solidFill>
                <a:schemeClr val="dk1"/>
              </a:solidFill>
            </a:endParaRPr>
          </a:p>
          <a:p>
            <a:pPr indent="-317500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Verification</a:t>
            </a:r>
            <a:endParaRPr sz="14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Goal: Learn steps to verify the code.</a:t>
            </a:r>
            <a:endParaRPr i="1" sz="10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Create code with arrays &amp; methods.</a:t>
            </a:r>
            <a:endParaRPr i="1" sz="10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Evaluate - write out the steps in practice.</a:t>
            </a:r>
            <a:br>
              <a:rPr i="1" lang="en" sz="1000">
                <a:solidFill>
                  <a:schemeClr val="dk1"/>
                </a:solidFill>
              </a:rPr>
            </a:br>
            <a:endParaRPr i="1" sz="1000">
              <a:solidFill>
                <a:schemeClr val="dk1"/>
              </a:solidFill>
            </a:endParaRPr>
          </a:p>
          <a:p>
            <a:pPr indent="-317500" lvl="0" marL="3657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Practice</a:t>
            </a:r>
            <a:endParaRPr sz="14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Goal: Learn to independently decide when to use the LLM and how to prompt it.</a:t>
            </a:r>
            <a:endParaRPr i="1" sz="10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Review all course content.</a:t>
            </a:r>
            <a:endParaRPr i="1" sz="1000">
              <a:solidFill>
                <a:schemeClr val="dk1"/>
              </a:solidFill>
            </a:endParaRPr>
          </a:p>
          <a:p>
            <a:pPr indent="-292100" lvl="1" marL="7315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i="1" lang="en" sz="1000">
                <a:solidFill>
                  <a:schemeClr val="dk1"/>
                </a:solidFill>
              </a:rPr>
              <a:t>Evaluate - write out the experience.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68600" y="909750"/>
            <a:ext cx="8136000" cy="10539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Position</a:t>
            </a:r>
            <a:r>
              <a:rPr b="1" lang="en" sz="1400">
                <a:solidFill>
                  <a:schemeClr val="lt1"/>
                </a:solidFill>
              </a:rPr>
              <a:t>: </a:t>
            </a:r>
            <a:br>
              <a:rPr b="1" lang="en" sz="1400">
                <a:solidFill>
                  <a:schemeClr val="lt1"/>
                </a:solidFill>
              </a:rPr>
            </a:br>
            <a:r>
              <a:rPr i="1" lang="en" sz="1400">
                <a:solidFill>
                  <a:schemeClr val="lt1"/>
                </a:solidFill>
              </a:rPr>
              <a:t>CS students need to know how to interact with LLMs </a:t>
            </a:r>
            <a:br>
              <a:rPr i="1" lang="en" sz="1400">
                <a:solidFill>
                  <a:schemeClr val="lt1"/>
                </a:solidFill>
              </a:rPr>
            </a:br>
            <a:r>
              <a:rPr i="1" lang="en" sz="1400" u="sng">
                <a:solidFill>
                  <a:schemeClr val="lt1"/>
                </a:solidFill>
              </a:rPr>
              <a:t>and</a:t>
            </a:r>
            <a:r>
              <a:rPr i="1" lang="en" sz="1400">
                <a:solidFill>
                  <a:schemeClr val="lt1"/>
                </a:solidFill>
              </a:rPr>
              <a:t> understand how to critically verify any code generated.</a:t>
            </a:r>
            <a:endParaRPr i="1" sz="1400"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495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CS1 “</a:t>
            </a:r>
            <a:r>
              <a:rPr b="1" lang="en">
                <a:solidFill>
                  <a:srgbClr val="073763"/>
                </a:solidFill>
              </a:rPr>
              <a:t>with a side of AI</a:t>
            </a:r>
            <a:r>
              <a:rPr lang="en">
                <a:solidFill>
                  <a:srgbClr val="073763"/>
                </a:solidFill>
              </a:rPr>
              <a:t>”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5547300" cy="3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 (AI) is everywhere these days!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can even help you </a:t>
            </a:r>
            <a:r>
              <a:rPr b="1" lang="en"/>
              <a:t>code</a:t>
            </a:r>
            <a:r>
              <a:rPr lang="en"/>
              <a:t>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           </a:t>
            </a:r>
            <a:r>
              <a:rPr i="1" lang="en"/>
              <a:t>…but you need to be careful!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These activities will introduce you to LLMs, &amp; establish best practices for </a:t>
            </a:r>
            <a:r>
              <a:rPr lang="en"/>
              <a:t>programming</a:t>
            </a:r>
            <a:r>
              <a:rPr lang="en"/>
              <a:t> with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ONLINE SURVEY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+"/>
            </a:pPr>
            <a:r>
              <a:rPr lang="en"/>
              <a:t>Participation will not be reflected in your course grades!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600" y="110050"/>
            <a:ext cx="946152" cy="10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24570" l="7131" r="3278" t="31189"/>
          <a:stretch/>
        </p:blipFill>
        <p:spPr>
          <a:xfrm>
            <a:off x="7351100" y="4140425"/>
            <a:ext cx="1788601" cy="50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8487" y="2380175"/>
            <a:ext cx="1573825" cy="11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2352" y="152400"/>
            <a:ext cx="1881648" cy="188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15354" l="0" r="0" t="0"/>
          <a:stretch/>
        </p:blipFill>
        <p:spPr>
          <a:xfrm>
            <a:off x="6087600" y="1152474"/>
            <a:ext cx="946150" cy="10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87600" y="2540012"/>
            <a:ext cx="946150" cy="94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87600" y="3898500"/>
            <a:ext cx="946150" cy="9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2150850"/>
            <a:ext cx="8520600" cy="11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Activity 1: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Introduction to AI / LLMs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0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Did you know</a:t>
            </a:r>
            <a:endParaRPr b="1" i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You</a:t>
            </a:r>
            <a:r>
              <a:rPr b="1" lang="en"/>
              <a:t> have a personal tutor!</a:t>
            </a:r>
            <a:endParaRPr b="1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432075"/>
            <a:ext cx="5526000" cy="3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Large language models (LLMs) </a:t>
            </a:r>
            <a:r>
              <a:rPr lang="en"/>
              <a:t>are generative artificial intelligence agents capable of conversation.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</a:t>
            </a:r>
            <a:r>
              <a:rPr b="1" lang="en"/>
              <a:t>65 trillion tokens </a:t>
            </a:r>
            <a:r>
              <a:rPr lang="en" sz="1600"/>
              <a:t>(</a:t>
            </a:r>
            <a:r>
              <a:rPr i="1" lang="en" sz="1600"/>
              <a:t>words or </a:t>
            </a:r>
            <a:r>
              <a:rPr i="1" lang="en" sz="1600"/>
              <a:t>phrases</a:t>
            </a:r>
            <a:r>
              <a:rPr i="1" lang="en" sz="1600"/>
              <a:t>)</a:t>
            </a:r>
            <a:endParaRPr i="1"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responses, images, video, or </a:t>
            </a:r>
            <a:r>
              <a:rPr b="1" lang="en"/>
              <a:t>code!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available in most programming environments.</a:t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800" y="1814250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16294" l="0" r="0" t="15413"/>
          <a:stretch/>
        </p:blipFill>
        <p:spPr>
          <a:xfrm>
            <a:off x="5974800" y="62493"/>
            <a:ext cx="2857500" cy="162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35018" l="22661" r="22013" t="12716"/>
          <a:stretch/>
        </p:blipFill>
        <p:spPr>
          <a:xfrm>
            <a:off x="6009925" y="3540000"/>
            <a:ext cx="2857502" cy="15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 a Tutor for CS1 (in Java!)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an LLM: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I declare and initialize a variable in Java?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different data types for variables in Java?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logical operators like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"/>
              <a:t>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/>
              <a:t> used for?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difference between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public, private</a:t>
            </a:r>
            <a:r>
              <a:rPr lang="en"/>
              <a:t>,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protected</a:t>
            </a:r>
            <a:r>
              <a:rPr lang="en"/>
              <a:t> access modifiers?</a:t>
            </a:r>
            <a:endParaRPr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 a Tutor for Computer Science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66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Ask an LLM: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practice questions for a course on Data Structures in 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haven’t taken Algorithms yet, can you summarize that course?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I prepare for an interview for my first software engineering internship?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I do to prepare for my first cybersecurity class next semester?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50425" y="2839725"/>
            <a:ext cx="4134996" cy="220536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Let’s do this!</a:t>
            </a:r>
            <a:endParaRPr b="1" i="1"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43047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a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gemini.google.com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Ask the LLM to generate code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Copy &amp; paste it into your IDE</a:t>
            </a:r>
            <a:r>
              <a:rPr b="1" lang="en"/>
              <a:t> </a:t>
            </a:r>
            <a:endParaRPr b="1"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32350" y="3110725"/>
            <a:ext cx="43047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What went wrong?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Did the code compile?</a:t>
            </a:r>
            <a:endParaRPr i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Does it work correctly?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